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9753600" cy="7315200"/>
  <p:notesSz cx="6858000" cy="9144000"/>
  <p:embeddedFontLst>
    <p:embeddedFont>
      <p:font typeface="Inter" panose="02000503000000020004" pitchFamily="2" charset="0"/>
      <p:regular r:id="rId6"/>
      <p:bold r:id="rId7"/>
      <p:italic r:id="rId8"/>
      <p:boldItalic r:id="rId9"/>
    </p:embeddedFont>
    <p:embeddedFont>
      <p:font typeface="Inter Bold" panose="020005030000000200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84D87-20BB-458E-8365-2A6F017770A9}" v="5" dt="2025-07-24T13:28:40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0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24189" y="4659449"/>
            <a:ext cx="19174" cy="896217"/>
          </a:xfrm>
          <a:custGeom>
            <a:avLst/>
            <a:gdLst/>
            <a:ahLst/>
            <a:cxnLst/>
            <a:rect l="l" t="t" r="r" b="b"/>
            <a:pathLst>
              <a:path w="19174" h="896217">
                <a:moveTo>
                  <a:pt x="0" y="0"/>
                </a:moveTo>
                <a:lnTo>
                  <a:pt x="19173" y="0"/>
                </a:lnTo>
                <a:lnTo>
                  <a:pt x="19173" y="896217"/>
                </a:lnTo>
                <a:lnTo>
                  <a:pt x="0" y="896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571370" y="663445"/>
            <a:ext cx="2673858" cy="1225039"/>
          </a:xfrm>
          <a:custGeom>
            <a:avLst/>
            <a:gdLst/>
            <a:ahLst/>
            <a:cxnLst/>
            <a:rect l="l" t="t" r="r" b="b"/>
            <a:pathLst>
              <a:path w="2673858" h="1225039">
                <a:moveTo>
                  <a:pt x="0" y="0"/>
                </a:moveTo>
                <a:lnTo>
                  <a:pt x="2673858" y="0"/>
                </a:lnTo>
                <a:lnTo>
                  <a:pt x="2673858" y="1225039"/>
                </a:lnTo>
                <a:lnTo>
                  <a:pt x="0" y="12250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553008" y="4656153"/>
            <a:ext cx="19174" cy="896217"/>
          </a:xfrm>
          <a:custGeom>
            <a:avLst/>
            <a:gdLst/>
            <a:ahLst/>
            <a:cxnLst/>
            <a:rect l="l" t="t" r="r" b="b"/>
            <a:pathLst>
              <a:path w="19174" h="896217">
                <a:moveTo>
                  <a:pt x="0" y="0"/>
                </a:moveTo>
                <a:lnTo>
                  <a:pt x="19174" y="0"/>
                </a:lnTo>
                <a:lnTo>
                  <a:pt x="19174" y="896217"/>
                </a:lnTo>
                <a:lnTo>
                  <a:pt x="0" y="896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380864" y="1944500"/>
            <a:ext cx="3284982" cy="1361951"/>
          </a:xfrm>
          <a:custGeom>
            <a:avLst/>
            <a:gdLst/>
            <a:ahLst/>
            <a:cxnLst/>
            <a:rect l="l" t="t" r="r" b="b"/>
            <a:pathLst>
              <a:path w="3284982" h="1361951">
                <a:moveTo>
                  <a:pt x="0" y="0"/>
                </a:moveTo>
                <a:lnTo>
                  <a:pt x="3284982" y="0"/>
                </a:lnTo>
                <a:lnTo>
                  <a:pt x="3284982" y="1361951"/>
                </a:lnTo>
                <a:lnTo>
                  <a:pt x="0" y="13619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72898" y="154762"/>
            <a:ext cx="3562474" cy="817045"/>
          </a:xfrm>
          <a:custGeom>
            <a:avLst/>
            <a:gdLst/>
            <a:ahLst/>
            <a:cxnLst/>
            <a:rect l="l" t="t" r="r" b="b"/>
            <a:pathLst>
              <a:path w="3562474" h="817045">
                <a:moveTo>
                  <a:pt x="0" y="0"/>
                </a:moveTo>
                <a:lnTo>
                  <a:pt x="3562474" y="0"/>
                </a:lnTo>
                <a:lnTo>
                  <a:pt x="3562474" y="817045"/>
                </a:lnTo>
                <a:lnTo>
                  <a:pt x="0" y="8170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31271" y="1356622"/>
            <a:ext cx="9274521" cy="4290374"/>
          </a:xfrm>
          <a:custGeom>
            <a:avLst/>
            <a:gdLst/>
            <a:ahLst/>
            <a:cxnLst/>
            <a:rect l="l" t="t" r="r" b="b"/>
            <a:pathLst>
              <a:path w="9274521" h="4290374">
                <a:moveTo>
                  <a:pt x="0" y="0"/>
                </a:moveTo>
                <a:lnTo>
                  <a:pt x="9274521" y="0"/>
                </a:lnTo>
                <a:lnTo>
                  <a:pt x="9274521" y="4290374"/>
                </a:lnTo>
                <a:lnTo>
                  <a:pt x="0" y="42903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4402836" y="863155"/>
            <a:ext cx="1130694" cy="291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6"/>
              </a:lnSpc>
            </a:pPr>
            <a:r>
              <a:rPr lang="en-US" sz="1596" b="1" spc="20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Y CYNGOR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13734" y="1139114"/>
            <a:ext cx="45425" cy="26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247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71362" y="1177214"/>
            <a:ext cx="748998" cy="22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47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(Bwrdd</a:t>
            </a:r>
            <a:r>
              <a:rPr lang="en-US" sz="124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47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22950" y="1393622"/>
            <a:ext cx="1255176" cy="22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47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Ymddiriedolwyr)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33645" y="277378"/>
            <a:ext cx="2556367" cy="22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4"/>
              </a:lnSpc>
            </a:pPr>
            <a:r>
              <a:rPr lang="en-US" sz="1296" b="1">
                <a:solidFill>
                  <a:srgbClr val="808284"/>
                </a:solidFill>
                <a:latin typeface="Inter Bold"/>
                <a:ea typeface="Inter Bold"/>
                <a:cs typeface="Inter Bold"/>
                <a:sym typeface="Inter Bold"/>
              </a:rPr>
              <a:t>STRWYTHUR LLYWODRAETHU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792" y="2295706"/>
            <a:ext cx="1608344" cy="88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2"/>
              </a:lnSpc>
            </a:pPr>
            <a:r>
              <a:rPr lang="en-US" sz="1103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Y Pwyllgor Gwaith</a:t>
            </a:r>
          </a:p>
          <a:p>
            <a:pPr algn="ctr">
              <a:lnSpc>
                <a:spcPts val="1001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Yn cefnogigwaith y Gymdeithas o ddydd i ddydd. Mae'ncynnwys y Swyddogion, y Prif Weithredwr a'r Clerc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2653" y="2628681"/>
            <a:ext cx="27518" cy="17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70275" y="2294811"/>
            <a:ext cx="1423645" cy="50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2"/>
              </a:lnSpc>
            </a:pPr>
            <a:r>
              <a:rPr lang="en-US" sz="1103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Pwyllgor y Gymrodoriaeth</a:t>
            </a:r>
          </a:p>
          <a:p>
            <a:pPr algn="ctr">
              <a:lnSpc>
                <a:spcPts val="1001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Yngoruchwylio proses ethol y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92119" y="2627795"/>
            <a:ext cx="27518" cy="17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98649" y="2311575"/>
            <a:ext cx="647557" cy="17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2"/>
              </a:lnSpc>
            </a:pPr>
            <a:r>
              <a:rPr lang="en-US" sz="1103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Pwyllgor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05329" y="2488359"/>
            <a:ext cx="397574" cy="17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2"/>
              </a:lnSpc>
            </a:pPr>
            <a:r>
              <a:rPr lang="en-US" sz="1103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Cyllid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16648" y="2639349"/>
            <a:ext cx="27518" cy="17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2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95034" y="2304850"/>
            <a:ext cx="1421292" cy="50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2"/>
              </a:lnSpc>
            </a:pPr>
            <a:r>
              <a:rPr lang="en-US" sz="1103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Pwyllgor Dibenion Cyffredinol</a:t>
            </a:r>
          </a:p>
          <a:p>
            <a:pPr algn="ctr">
              <a:lnSpc>
                <a:spcPts val="995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Yngoruchwylio digwyddiadau,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6878" y="2630843"/>
            <a:ext cx="27518" cy="18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3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32750" y="2294811"/>
            <a:ext cx="1569701" cy="17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2"/>
              </a:lnSpc>
            </a:pPr>
            <a:r>
              <a:rPr lang="en-US" sz="1103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Pwyllgor Goruchwylio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13166" y="2471595"/>
            <a:ext cx="962473" cy="17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2"/>
              </a:lnSpc>
            </a:pPr>
            <a:r>
              <a:rPr lang="en-US" sz="1103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Llywodraethu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36543" y="2627538"/>
            <a:ext cx="27518" cy="17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0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04578" y="2305098"/>
            <a:ext cx="1407528" cy="17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2"/>
              </a:lnSpc>
            </a:pPr>
            <a:r>
              <a:rPr lang="en-US" sz="1103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Pwyllgor Adnoddau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80149" y="2481882"/>
            <a:ext cx="1222515" cy="51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2"/>
              </a:lnSpc>
            </a:pPr>
            <a:r>
              <a:rPr lang="en-US" sz="1103" b="1" spc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Dynol</a:t>
            </a:r>
          </a:p>
          <a:p>
            <a:pPr algn="ctr">
              <a:lnSpc>
                <a:spcPts val="1091"/>
              </a:lnSpc>
            </a:pPr>
            <a:r>
              <a:rPr lang="en-US" sz="803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Yngoruchwylio materion adnoddau dynol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09622" y="2620004"/>
            <a:ext cx="29270" cy="237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9"/>
              </a:lnSpc>
            </a:pPr>
            <a:r>
              <a:rPr lang="en-US" sz="803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36747" y="2833331"/>
            <a:ext cx="1493272" cy="66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Gymrodoriaeth; acyngweithio i wella amrywiaeth y Gymrodoriaeth</a:t>
            </a:r>
          </a:p>
          <a:p>
            <a:pPr algn="ctr">
              <a:lnSpc>
                <a:spcPts val="1001"/>
              </a:lnSpc>
            </a:pPr>
            <a:endParaRPr lang="en-US" sz="755">
              <a:solidFill>
                <a:srgbClr val="FDF8F8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1373"/>
              </a:lnSpc>
            </a:pPr>
            <a:r>
              <a:rPr lang="en-US" sz="996" b="1" spc="0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Pwyllgorau Craffu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94814" y="2686974"/>
            <a:ext cx="1088317" cy="12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Ynllunio cyllidebau, yn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42414" y="2813466"/>
            <a:ext cx="1397594" cy="25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goruchwylio cronfeydd, ac yn monitro incwm a gwariant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052946" y="2814485"/>
            <a:ext cx="1303868" cy="25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cyhoeddiadau, gwobraua chytundebau â rhanddeiliaid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30083" y="2665638"/>
            <a:ext cx="1567805" cy="13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Yn goruchwylioprosesetholiadol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91043" y="2792130"/>
            <a:ext cx="1444209" cy="26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 Cyngor a'r Pwyllgorau;ac yn gweithio i wella amrywiaeth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4527" y="3046638"/>
            <a:ext cx="511207" cy="13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"/>
              </a:lnSpc>
            </a:pPr>
            <a:r>
              <a:rPr lang="en-US" sz="755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pwyllgorau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73936" y="4867313"/>
            <a:ext cx="1435408" cy="29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Grŵp Cynghori ar Ecwiti, Amrywiaeth a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60448" y="5143538"/>
            <a:ext cx="887216" cy="18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7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Chy</a:t>
            </a:r>
            <a:r>
              <a:rPr lang="en-US" sz="900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nhw</a:t>
            </a:r>
            <a:r>
              <a:rPr lang="en-US" sz="900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y</a:t>
            </a:r>
            <a:r>
              <a:rPr lang="en-US" sz="900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siant</a:t>
            </a:r>
            <a:r>
              <a:rPr lang="en-US" sz="900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68570" y="4845339"/>
            <a:ext cx="973722" cy="14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Grŵp Cynghori'r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777358" y="4997739"/>
            <a:ext cx="522656" cy="14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Gymraeg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95208" y="5129051"/>
            <a:ext cx="20098" cy="14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652390" y="3480473"/>
            <a:ext cx="1158278" cy="14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2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Pwyllgorau Medalau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755031" y="3608480"/>
            <a:ext cx="20098" cy="13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8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95726" y="4845339"/>
            <a:ext cx="1363428" cy="45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00" b="1" spc="0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Pwyllgor Penodi Llywydd </a:t>
            </a:r>
          </a:p>
          <a:p>
            <a:pPr algn="ctr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Goruchwylio achefnogi’rbroseso ethol Llywydd newydd i olynudeiliad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036182" y="3476158"/>
            <a:ext cx="1354617" cy="29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Grŵp Cynghori ar Ddatblygu Ymchwilwyr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64506" y="3492284"/>
            <a:ext cx="1258195" cy="29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Grŵp Cynghori ar Bolisi Cyhoeddus (I'w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622418" y="3797084"/>
            <a:ext cx="1113844" cy="22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gadarnhau)</a:t>
            </a:r>
          </a:p>
          <a:p>
            <a:pPr algn="ctr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Mae'r Grŵp Cynghori ar Bolisi yn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714145" y="3944769"/>
            <a:ext cx="20098" cy="74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955918" y="4737392"/>
            <a:ext cx="1175890" cy="15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2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Grwpiau Gorchwyl a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850124" y="4890049"/>
            <a:ext cx="1381716" cy="47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"/>
              </a:lnSpc>
            </a:pPr>
            <a:r>
              <a:rPr lang="en-US" sz="900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Gorffen</a:t>
            </a:r>
          </a:p>
          <a:p>
            <a:pPr algn="ctr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Grwpiau arbenigol dros dro asefydlir gan Bwyllgor i gyflawni amcanion penodol o fewn amserlen benodedig, fel ‘Grŵp Gorchwyl a Gorffen Medalau 2024’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864536" y="4913271"/>
            <a:ext cx="20098" cy="9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70890" y="4869894"/>
            <a:ext cx="648719" cy="15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7"/>
              </a:lnSpc>
            </a:pPr>
            <a:r>
              <a:rPr lang="en-US" sz="996" b="1">
                <a:solidFill>
                  <a:srgbClr val="FDF8F8"/>
                </a:solidFill>
                <a:latin typeface="Inter Bold"/>
                <a:ea typeface="Inter Bold"/>
                <a:cs typeface="Inter Bold"/>
                <a:sym typeface="Inter Bold"/>
              </a:rPr>
              <a:t>Cenhadon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91889" y="4991891"/>
            <a:ext cx="20098" cy="14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312794" y="3474834"/>
            <a:ext cx="21841" cy="1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600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70967" y="5049041"/>
            <a:ext cx="1278245" cy="8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 rôl gynrychioliadol honyw'r cyswllt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28295" y="5137433"/>
            <a:ext cx="1363904" cy="35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lleol rhwng staff CymdeithasDdysgedig Cymru â'r Brifysgol berthnasol. Mae'n helpu i hyrwyddo'r gymdeithas a manteision bod yn Gymrawd.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735836" y="5242589"/>
            <a:ext cx="1467307" cy="8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Fe'i</a:t>
            </a:r>
            <a:r>
              <a:rPr lang="en-US" sz="5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sefydlwyd</a:t>
            </a:r>
            <a:r>
              <a:rPr lang="en-US" sz="5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i</a:t>
            </a:r>
            <a:r>
              <a:rPr lang="en-US" sz="5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ymateb</a:t>
            </a:r>
            <a:r>
              <a:rPr lang="en-US" sz="5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i</a:t>
            </a:r>
            <a:r>
              <a:rPr lang="en-US" sz="5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adroddiad</a:t>
            </a:r>
            <a:r>
              <a:rPr lang="en-US" sz="5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2021</a:t>
            </a:r>
            <a:r>
              <a:rPr lang="en-US" sz="5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ar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795272" y="5330981"/>
            <a:ext cx="1345959" cy="17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gynhwysianta</a:t>
            </a:r>
            <a:r>
              <a:rPr lang="en-US" sz="55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chynghoriarfaterionEDI cyfredol.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374774" y="5186201"/>
            <a:ext cx="1388859" cy="26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Fe'isefydlwydiddatblygu,gweithredu a goruchwylioPolisi'rGymdeithasoran y Gymraeg.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710940" y="3656105"/>
            <a:ext cx="1058494" cy="8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6Phwyllgor -dyfarnumedalau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02736" y="3744497"/>
            <a:ext cx="1279960" cy="52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Cymdeithas Ddysgedig Cymru (Menelaus, Frances Hoggan, Hugh Owen, Dillwyn STEMM, Dillwyn Y Gwyddorau Cymdeithasol, Busnes ac Addysg, Dillwyn Y Celfyddydau Creadigol a'r Dyniaethau)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226434" y="5362985"/>
            <a:ext cx="668807" cy="8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ymadawol y swydd.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093208" y="3824249"/>
            <a:ext cx="1176204" cy="9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5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Mae'r GrŵpCynghori ar Ddatblygu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916424" y="3926357"/>
            <a:ext cx="1557614" cy="19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Ymchwilwyr yn llywio cyfeiriad y Rhwydwaith Ymchwilwyr Gyrfa Gynnar a'i weithgareddau 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701666" y="4023636"/>
            <a:ext cx="973769" cy="26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"/>
              </a:lnSpc>
            </a:pPr>
            <a:r>
              <a:rPr lang="en-US" sz="551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dod agaelodau ynghydsy'n arbenigo'n benodol mewn meysydd polisi cyhoeddus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018658" y="4290336"/>
            <a:ext cx="306191" cy="8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"/>
              </a:lnSpc>
            </a:pPr>
            <a:r>
              <a:rPr lang="en-US" sz="551" spc="0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amrywiol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898647" y="3541509"/>
            <a:ext cx="1556966" cy="21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"/>
              </a:lnSpc>
            </a:pPr>
            <a:r>
              <a:rPr lang="en-US" sz="600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10 Pwyllgor–craffuaryrhollenwebiadau i'r</a:t>
            </a:r>
            <a:r>
              <a:rPr lang="en-US" sz="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600">
                <a:solidFill>
                  <a:srgbClr val="FDF8F8"/>
                </a:solidFill>
                <a:latin typeface="Inter"/>
                <a:ea typeface="Inter"/>
                <a:cs typeface="Inter"/>
                <a:sym typeface="Inter"/>
              </a:rPr>
              <a:t>Gymrodoriaeth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17602" y="3342018"/>
            <a:ext cx="1376648" cy="41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"/>
              </a:lnSpc>
            </a:pPr>
            <a:r>
              <a:rPr lang="en-US" sz="780" b="1">
                <a:solidFill>
                  <a:srgbClr val="808284"/>
                </a:solidFill>
                <a:latin typeface="Inter Bold"/>
                <a:ea typeface="Inter Bold"/>
                <a:cs typeface="Inter Bold"/>
                <a:sym typeface="Inter Bold"/>
              </a:rPr>
              <a:t>Swyddogion: Y Llywydd, Is- lywyddion, Trysorydd, Ysgrifennydd Cyffredinol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7B18F4F1DDF4E9781F690CAB90888" ma:contentTypeVersion="23" ma:contentTypeDescription="Create a new document." ma:contentTypeScope="" ma:versionID="cdf0210f600e529fe5bef03a5bedc60b">
  <xsd:schema xmlns:xsd="http://www.w3.org/2001/XMLSchema" xmlns:xs="http://www.w3.org/2001/XMLSchema" xmlns:p="http://schemas.microsoft.com/office/2006/metadata/properties" xmlns:ns2="e9346c69-e45b-4b17-827a-3d9711b8be6a" xmlns:ns3="bc17536e-7ed5-453b-ba9d-4785521b5091" targetNamespace="http://schemas.microsoft.com/office/2006/metadata/properties" ma:root="true" ma:fieldsID="a3bf1bca50bdbd1c8ca8465991af49de" ns2:_="" ns3:_="">
    <xsd:import namespace="e9346c69-e45b-4b17-827a-3d9711b8be6a"/>
    <xsd:import namespace="bc17536e-7ed5-453b-ba9d-4785521b5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Details" minOccurs="0"/>
                <xsd:element ref="ns2:InformationSubmitted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46c69-e45b-4b17-827a-3d9711b8be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570377e-a101-46e2-9596-058a9a36e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etails" ma:index="25" nillable="true" ma:displayName="Details" ma:format="Dropdown" ma:internalName="Details">
      <xsd:simpleType>
        <xsd:restriction base="dms:Note">
          <xsd:maxLength value="255"/>
        </xsd:restriction>
      </xsd:simpleType>
    </xsd:element>
    <xsd:element name="InformationSubmitted" ma:index="26" nillable="true" ma:displayName="Information Submitted" ma:default="0" ma:format="Dropdown" ma:internalName="InformationSubmitted">
      <xsd:simpleType>
        <xsd:restriction base="dms:Boolean"/>
      </xsd:simpleType>
    </xsd:element>
    <xsd:element name="Thumbnail" ma:index="27" nillable="true" ma:displayName="Thumbnail" ma:format="Thumbnail" ma:internalName="Thumbnail">
      <xsd:simpleType>
        <xsd:restriction base="dms:Unknown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7536e-7ed5-453b-ba9d-4785521b5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a31f480-94f1-4f4e-94b5-783c47bae377}" ma:internalName="TaxCatchAll" ma:showField="CatchAllData" ma:web="bc17536e-7ed5-453b-ba9d-4785521b5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e9346c69-e45b-4b17-827a-3d9711b8be6a" xsi:nil="true"/>
    <lcf76f155ced4ddcb4097134ff3c332f xmlns="e9346c69-e45b-4b17-827a-3d9711b8be6a">
      <Terms xmlns="http://schemas.microsoft.com/office/infopath/2007/PartnerControls"/>
    </lcf76f155ced4ddcb4097134ff3c332f>
    <Details xmlns="e9346c69-e45b-4b17-827a-3d9711b8be6a" xsi:nil="true"/>
    <TaxCatchAll xmlns="bc17536e-7ed5-453b-ba9d-4785521b5091" xsi:nil="true"/>
    <InformationSubmitted xmlns="e9346c69-e45b-4b17-827a-3d9711b8be6a">false</InformationSubmitt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890454-428D-41BC-B285-B9C57A725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346c69-e45b-4b17-827a-3d9711b8be6a"/>
    <ds:schemaRef ds:uri="bc17536e-7ed5-453b-ba9d-4785521b5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95B00-5B21-4EF1-A291-6F61EC7D49AA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9346c69-e45b-4b17-827a-3d9711b8be6a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bc17536e-7ed5-453b-ba9d-4785521b50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CCD13A8-31CA-461A-AF7F-7CC9CF61B5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Inter Bold</vt:lpstr>
      <vt:lpstr>Arial</vt:lpstr>
      <vt:lpstr>Inter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LSW Governance Structure 25.26 WEL.pdf</dc:title>
  <dc:creator>Alex Rees</dc:creator>
  <cp:lastModifiedBy>Alex Rees</cp:lastModifiedBy>
  <cp:revision>2</cp:revision>
  <dcterms:created xsi:type="dcterms:W3CDTF">2006-08-16T00:00:00Z</dcterms:created>
  <dcterms:modified xsi:type="dcterms:W3CDTF">2025-07-24T13:28:40Z</dcterms:modified>
  <dc:identifier>DAGqznWvaAw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0x0101008F57B18F4F1DDF4E9781F690CAB90888</vt:lpwstr>
  </property>
</Properties>
</file>